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19"/>
  </p:notesMasterIdLst>
  <p:handoutMasterIdLst>
    <p:handoutMasterId r:id="rId20"/>
  </p:handoutMasterIdLst>
  <p:sldIdLst>
    <p:sldId id="270" r:id="rId3"/>
    <p:sldId id="271" r:id="rId4"/>
    <p:sldId id="284" r:id="rId5"/>
    <p:sldId id="291" r:id="rId6"/>
    <p:sldId id="272" r:id="rId7"/>
    <p:sldId id="292" r:id="rId8"/>
    <p:sldId id="283" r:id="rId9"/>
    <p:sldId id="297" r:id="rId10"/>
    <p:sldId id="273" r:id="rId11"/>
    <p:sldId id="293" r:id="rId12"/>
    <p:sldId id="294" r:id="rId13"/>
    <p:sldId id="295" r:id="rId14"/>
    <p:sldId id="285" r:id="rId15"/>
    <p:sldId id="274" r:id="rId16"/>
    <p:sldId id="275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FC0-9E7A-4C53-8A3B-3C3C9A736C42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8944F-81ED-4843-A3E6-D41A69087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122B6-E47E-4A80-A9F3-23FD10D674F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1C5CE-222C-4659-9A99-B99FC42AF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gcafeb1bc3d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8" name="Google Shape;3288;gcafeb1bc3d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73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8/30/2023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6383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-Systems-SMSA/DevOps_Sample_Case/blob/Front-end-features/GraphQL%20Benefits%20and%20implementation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hyperlink" Target="https://github.com/Uni-Systems-SMSA/DevOps_Sample_Case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-Systems-SMSA/DevOps_Sample_Case/tree/Front-end-features" TargetMode="External"/><Relationship Id="rId2" Type="http://schemas.openxmlformats.org/officeDocument/2006/relationships/hyperlink" Target="https://github.com/Uni-Systems-SMSA/DevOps_Sample_Case/blob/Front-end-features/Keycloak%20in%20React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443662"/>
          </a:xfrm>
        </p:spPr>
        <p:txBody>
          <a:bodyPr/>
          <a:lstStyle/>
          <a:p>
            <a:r>
              <a:rPr lang="en-US" sz="4400" dirty="0"/>
              <a:t>Authentication//Authorization with Keycloak and React App deployment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828800" y="5259805"/>
            <a:ext cx="8534400" cy="1219200"/>
          </a:xfrm>
        </p:spPr>
        <p:txBody>
          <a:bodyPr/>
          <a:lstStyle/>
          <a:p>
            <a:r>
              <a:rPr lang="en-US" dirty="0"/>
              <a:t>Presenter:</a:t>
            </a:r>
          </a:p>
          <a:p>
            <a:r>
              <a:rPr lang="en-US" dirty="0"/>
              <a:t>Software Engineer Tataridis Paris-Rafail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91AC9-A11E-4676-A75C-C400F1EE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76" y="222683"/>
            <a:ext cx="10176214" cy="331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7BCC4-BFA0-45C9-AC79-A0B1CCBA2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304060"/>
            <a:ext cx="5386917" cy="609600"/>
          </a:xfrm>
        </p:spPr>
        <p:txBody>
          <a:bodyPr/>
          <a:lstStyle/>
          <a:p>
            <a:r>
              <a:rPr lang="en-US" dirty="0"/>
              <a:t>1. Import Keycloak</a:t>
            </a:r>
            <a:endParaRPr lang="el-G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4C3118-DEE2-4672-9FFD-D927284294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0926" y="1030336"/>
            <a:ext cx="5415074" cy="1600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5C1AD-84C8-4E31-8591-FC9B6F940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5485" y="304060"/>
            <a:ext cx="5389033" cy="609600"/>
          </a:xfrm>
        </p:spPr>
        <p:txBody>
          <a:bodyPr/>
          <a:lstStyle/>
          <a:p>
            <a:r>
              <a:rPr lang="en-US" dirty="0"/>
              <a:t>2. Create login/logout </a:t>
            </a:r>
            <a:r>
              <a:rPr lang="en-US" dirty="0" err="1"/>
              <a:t>consts</a:t>
            </a:r>
            <a:endParaRPr lang="el-G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B3C61F-0055-4162-9DC1-479B261E01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350711" y="1068066"/>
            <a:ext cx="3316234" cy="2276087"/>
          </a:xfr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74F1EC-B870-4FB1-955A-C6BA7ED5E82C}"/>
              </a:ext>
            </a:extLst>
          </p:cNvPr>
          <p:cNvSpPr txBox="1">
            <a:spLocks/>
          </p:cNvSpPr>
          <p:nvPr/>
        </p:nvSpPr>
        <p:spPr>
          <a:xfrm>
            <a:off x="609599" y="3039353"/>
            <a:ext cx="5386917" cy="609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 Call the </a:t>
            </a:r>
            <a:r>
              <a:rPr lang="en-US" dirty="0" err="1"/>
              <a:t>consts</a:t>
            </a:r>
            <a:r>
              <a:rPr lang="en-US" dirty="0"/>
              <a:t> where needed</a:t>
            </a:r>
            <a:endParaRPr lang="el-G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390C6A-3F21-4F8D-84FB-AAD3494A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26" y="3836508"/>
            <a:ext cx="9986019" cy="18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B149-3DC6-4F09-87F4-8F7C8533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Role-Based Access control with react routing.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48281-781E-4952-8AA3-AA236DF08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922" y="2209800"/>
            <a:ext cx="5386917" cy="609600"/>
          </a:xfrm>
        </p:spPr>
        <p:txBody>
          <a:bodyPr/>
          <a:lstStyle/>
          <a:p>
            <a:r>
              <a:rPr lang="en-US" dirty="0"/>
              <a:t>Login Protected Route</a:t>
            </a:r>
            <a:endParaRPr lang="el-G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03F18-9608-416E-AEB2-6AACF7308AF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9600" y="2918765"/>
            <a:ext cx="5389563" cy="345887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43CE1-4301-461B-83F9-170B9F760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7599" y="2209800"/>
            <a:ext cx="5389033" cy="609600"/>
          </a:xfrm>
        </p:spPr>
        <p:txBody>
          <a:bodyPr/>
          <a:lstStyle/>
          <a:p>
            <a:r>
              <a:rPr lang="en-US" dirty="0"/>
              <a:t>Role Protected Route</a:t>
            </a:r>
            <a:endParaRPr lang="el-G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4376B9-018B-4210-A6B6-F9B871A298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97335" y="2918765"/>
            <a:ext cx="5389563" cy="345887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7F7F05-DF16-4A5D-A169-6AA546446712}"/>
              </a:ext>
            </a:extLst>
          </p:cNvPr>
          <p:cNvSpPr txBox="1"/>
          <p:nvPr/>
        </p:nvSpPr>
        <p:spPr>
          <a:xfrm>
            <a:off x="605368" y="1563469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create these helpers in order to protect certain routes in our application. </a:t>
            </a:r>
          </a:p>
          <a:p>
            <a:pPr algn="ctr"/>
            <a:r>
              <a:rPr lang="en-US" dirty="0"/>
              <a:t>Most importantly they are reusable in ANY app we want to integrate them. 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552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F4336E-E6AB-4985-BF1B-E3D133EA63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84812" y="230693"/>
            <a:ext cx="4244135" cy="61832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25EE8-C1CB-4359-92A9-B30B62F88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79527" y="1067539"/>
            <a:ext cx="5389033" cy="609600"/>
          </a:xfrm>
        </p:spPr>
        <p:txBody>
          <a:bodyPr/>
          <a:lstStyle/>
          <a:p>
            <a:r>
              <a:rPr lang="en-US" sz="2800" dirty="0"/>
              <a:t>Securing our routes.</a:t>
            </a:r>
            <a:endParaRPr lang="el-GR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9629A-1C82-498B-8E6B-D237B439E24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2461424"/>
            <a:ext cx="5388864" cy="4749464"/>
          </a:xfrm>
        </p:spPr>
        <p:txBody>
          <a:bodyPr/>
          <a:lstStyle/>
          <a:p>
            <a:r>
              <a:rPr lang="en-US" dirty="0"/>
              <a:t>We import the helpers.</a:t>
            </a:r>
          </a:p>
          <a:p>
            <a:r>
              <a:rPr lang="en-US" dirty="0"/>
              <a:t>Protect the Routes with the required security. </a:t>
            </a:r>
          </a:p>
          <a:p>
            <a:r>
              <a:rPr lang="en-US" dirty="0"/>
              <a:t>Either login based or role based.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965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E1DC-BC8E-1111-71DA-EA84941B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656578"/>
          </a:xfrm>
        </p:spPr>
        <p:txBody>
          <a:bodyPr anchor="b">
            <a:normAutofit/>
          </a:bodyPr>
          <a:lstStyle/>
          <a:p>
            <a:r>
              <a:rPr lang="en-US" sz="3200" dirty="0"/>
              <a:t>Future Goals </a:t>
            </a:r>
          </a:p>
        </p:txBody>
      </p: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ABFC9355-E185-1DC0-9714-521F66244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0" r="-2" b="-2"/>
          <a:stretch/>
        </p:blipFill>
        <p:spPr>
          <a:xfrm>
            <a:off x="958850" y="273051"/>
            <a:ext cx="6661151" cy="5853113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E300392-3FDC-AAC0-DB07-3E242135F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6117" y="1097873"/>
            <a:ext cx="4011084" cy="50282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i="1" u="sng" dirty="0"/>
              <a:t>Short Term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user personalized widgets with </a:t>
            </a:r>
            <a:r>
              <a:rPr lang="en-US" dirty="0" err="1"/>
              <a:t>api</a:t>
            </a:r>
            <a:r>
              <a:rPr lang="en-US" dirty="0"/>
              <a:t> requests using </a:t>
            </a:r>
            <a:r>
              <a:rPr lang="en-US" dirty="0" err="1"/>
              <a:t>graphql</a:t>
            </a:r>
            <a:r>
              <a:rPr lang="en-US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Fully integrate the Flash-Energy project under Keycloak authentication.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sz="2000" i="1" u="sng" dirty="0"/>
              <a:t>Long Term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Learn how to make UI components into a library for usability.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Expand my security knowledge.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and Secure a mobile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7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What is GraphQL?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r>
              <a:rPr lang="en-US" dirty="0"/>
              <a:t>GraphQL is a query language for APIs that enables more efficient and flexible communication between clients and servers by allowing clients to request specific data structures and reducing over-fetching or under-fetching of information.</a:t>
            </a:r>
          </a:p>
        </p:txBody>
      </p:sp>
      <p:pic>
        <p:nvPicPr>
          <p:cNvPr id="5" name="Picture 4" descr="GraphQL Vs REST API: A Comparison of Performance and Advantages">
            <a:extLst>
              <a:ext uri="{FF2B5EF4-FFF2-40B4-BE49-F238E27FC236}">
                <a16:creationId xmlns:a16="http://schemas.microsoft.com/office/drawing/2014/main" id="{AFC7F034-6373-2958-8D8B-DF8DF96FE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00200"/>
            <a:ext cx="5384800" cy="3028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00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Top Benefits of GraphQL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Allows clients to request </a:t>
            </a:r>
            <a:r>
              <a:rPr lang="en-US" sz="1700" b="1" dirty="0"/>
              <a:t>only the specific data </a:t>
            </a:r>
            <a:r>
              <a:rPr lang="en-US" sz="1700" dirty="0"/>
              <a:t>they need, eliminating over-fetching and under-fetching issues.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Enables clients to retrieve related data in a </a:t>
            </a:r>
            <a:r>
              <a:rPr lang="en-US" sz="1700" b="1" dirty="0"/>
              <a:t>single query</a:t>
            </a:r>
            <a:r>
              <a:rPr lang="en-US" sz="1700" dirty="0"/>
              <a:t>, reducing the need for multiple round-trips to the server 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GraphQL APIs are defined using a </a:t>
            </a:r>
            <a:r>
              <a:rPr lang="en-US" sz="1700" b="1" dirty="0"/>
              <a:t>strongly typed schema</a:t>
            </a:r>
            <a:r>
              <a:rPr lang="en-US" sz="1700" dirty="0"/>
              <a:t>, which provides a clear contract between the server and client. (better dev tooling, easier error handling </a:t>
            </a:r>
            <a:r>
              <a:rPr lang="en-US" sz="1700" dirty="0" err="1"/>
              <a:t>etc</a:t>
            </a:r>
            <a:r>
              <a:rPr lang="en-US" sz="1700" dirty="0"/>
              <a:t>)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Clients can specify the </a:t>
            </a:r>
            <a:r>
              <a:rPr lang="en-US" sz="1700" b="1" dirty="0"/>
              <a:t>exact shape and structure of the response </a:t>
            </a:r>
            <a:r>
              <a:rPr lang="en-US" sz="1700" dirty="0"/>
              <a:t>they need. This prevents unnecessary data from being returned, optimizing bandwidth usage and response times.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700" b="1" dirty="0"/>
              <a:t>Eliminates the need for versioning </a:t>
            </a:r>
            <a:r>
              <a:rPr lang="en-US" sz="1700" dirty="0"/>
              <a:t>endpoints which leads to continuous developing and smooth transitions to new features.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7D811A2-75B7-85D1-7720-D9BCBC55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600200"/>
            <a:ext cx="10782326" cy="439379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C6840-CB98-4C4E-8C8A-5DB5DE23DA42}"/>
              </a:ext>
            </a:extLst>
          </p:cNvPr>
          <p:cNvSpPr txBox="1"/>
          <p:nvPr/>
        </p:nvSpPr>
        <p:spPr>
          <a:xfrm>
            <a:off x="9202370" y="5787611"/>
            <a:ext cx="2258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/>
              <a:t>Full documentation </a:t>
            </a:r>
            <a:r>
              <a:rPr lang="en-US" sz="1600" i="1" dirty="0">
                <a:hlinkClick r:id="rId3"/>
              </a:rPr>
              <a:t>here</a:t>
            </a:r>
            <a:r>
              <a:rPr lang="en-US" sz="1600" i="1" dirty="0"/>
              <a:t>.</a:t>
            </a:r>
            <a:endParaRPr lang="el-GR" sz="1600" i="1" dirty="0"/>
          </a:p>
        </p:txBody>
      </p:sp>
    </p:spTree>
    <p:extLst>
      <p:ext uri="{BB962C8B-B14F-4D97-AF65-F5344CB8AC3E}">
        <p14:creationId xmlns:p14="http://schemas.microsoft.com/office/powerpoint/2010/main" val="36295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p49"/>
          <p:cNvSpPr txBox="1">
            <a:spLocks noGrp="1"/>
          </p:cNvSpPr>
          <p:nvPr>
            <p:ph type="title" idx="4294967295"/>
          </p:nvPr>
        </p:nvSpPr>
        <p:spPr>
          <a:xfrm>
            <a:off x="1424133" y="710919"/>
            <a:ext cx="9396400" cy="6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Thank you for your time!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49"/>
          <p:cNvSpPr txBox="1">
            <a:spLocks noGrp="1"/>
          </p:cNvSpPr>
          <p:nvPr>
            <p:ph type="body" idx="4294967295"/>
          </p:nvPr>
        </p:nvSpPr>
        <p:spPr>
          <a:xfrm>
            <a:off x="953433" y="1701067"/>
            <a:ext cx="9580096" cy="4244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would like to thank </a:t>
            </a: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UniSystems</a:t>
            </a: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for providing everything we needed to develop this application to this point.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49"/>
          <p:cNvSpPr txBox="1"/>
          <p:nvPr/>
        </p:nvSpPr>
        <p:spPr>
          <a:xfrm>
            <a:off x="953433" y="2237881"/>
            <a:ext cx="7428400" cy="39092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397923" defTabSz="1219170">
              <a:lnSpc>
                <a:spcPct val="300000"/>
              </a:lnSpc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US" sz="14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Made by </a:t>
            </a:r>
            <a:r>
              <a:rPr lang="en-US" sz="1467" b="1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Tataridis</a:t>
            </a:r>
            <a:r>
              <a:rPr lang="en-US" sz="14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Paris-</a:t>
            </a:r>
            <a:r>
              <a:rPr lang="en-US" sz="1467" b="1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Rafail</a:t>
            </a:r>
            <a:r>
              <a:rPr lang="en-US" sz="14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, intern (July-August)</a:t>
            </a:r>
          </a:p>
          <a:p>
            <a:pPr marL="609585" indent="-397923" defTabSz="1219170">
              <a:lnSpc>
                <a:spcPct val="300000"/>
              </a:lnSpc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US" sz="14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Project Coordinator </a:t>
            </a:r>
            <a:r>
              <a:rPr lang="en-US" sz="1467" b="1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Ilias</a:t>
            </a:r>
            <a:r>
              <a:rPr lang="en-US" sz="1467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67" b="1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Aliferis</a:t>
            </a:r>
            <a:endParaRPr sz="1467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marL="609585" indent="-397923" defTabSz="1219170">
              <a:lnSpc>
                <a:spcPct val="300000"/>
              </a:lnSpc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US" sz="1467" b="1" kern="0" dirty="0" err="1">
                <a:solidFill>
                  <a:srgbClr val="869FB2"/>
                </a:solidFill>
                <a:latin typeface="Arial"/>
                <a:cs typeface="Arial"/>
                <a:sym typeface="Arial"/>
              </a:rPr>
              <a:t>Keycloak</a:t>
            </a:r>
            <a:r>
              <a:rPr lang="en-US" sz="1467" b="1" kern="0" dirty="0">
                <a:solidFill>
                  <a:srgbClr val="869FB2"/>
                </a:solidFill>
                <a:latin typeface="Arial"/>
                <a:cs typeface="Arial"/>
                <a:sym typeface="Arial"/>
              </a:rPr>
              <a:t> auth in React Project 2023 @Unisystems, for a better future.</a:t>
            </a:r>
            <a:endParaRPr sz="14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circle, graphics&#10;&#10;Description automatically generated">
            <a:extLst>
              <a:ext uri="{FF2B5EF4-FFF2-40B4-BE49-F238E27FC236}">
                <a16:creationId xmlns:a16="http://schemas.microsoft.com/office/drawing/2014/main" id="{57494CE5-A665-C580-303A-39F30942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000" y="1320073"/>
            <a:ext cx="4803216" cy="2919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4121A-3A42-4247-9EC3-7F23DF6FB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40" y="4827082"/>
            <a:ext cx="2346664" cy="1319999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778D7B42-1F71-4437-A5A9-71EEF2374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830" y="4714667"/>
            <a:ext cx="2546514" cy="1432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E26BB-2C76-49CE-A51A-0C43CFD8C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19" y="4821720"/>
            <a:ext cx="1562340" cy="1359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8CA5B4-7CBF-4660-9401-0ADB0918F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5468" y="4505896"/>
            <a:ext cx="2064058" cy="2064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B7E28C-D293-4AE2-82B4-4AC3D1366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7134" y="4477350"/>
            <a:ext cx="1969398" cy="19693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Learn to code in react. (Front-end)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 simple react app.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Learn about Keycloak and its features. (Security)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 keycloak auth and role-based access control(</a:t>
            </a:r>
            <a:r>
              <a:rPr lang="en-US" dirty="0" err="1"/>
              <a:t>rbac</a:t>
            </a:r>
            <a:r>
              <a:rPr lang="en-US" dirty="0"/>
              <a:t>) in the simple react app.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 keycloak into the Flash-Energy template.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600CD-8002-63D3-9D20-C2A9F2D722AF}"/>
              </a:ext>
            </a:extLst>
          </p:cNvPr>
          <p:cNvSpPr txBox="1"/>
          <p:nvPr/>
        </p:nvSpPr>
        <p:spPr>
          <a:xfrm>
            <a:off x="971550" y="4629150"/>
            <a:ext cx="426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use in this internship must follow these rules: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F9EDC-70FD-0553-CD9B-7BE096835245}"/>
              </a:ext>
            </a:extLst>
          </p:cNvPr>
          <p:cNvSpPr txBox="1"/>
          <p:nvPr/>
        </p:nvSpPr>
        <p:spPr>
          <a:xfrm>
            <a:off x="5594350" y="4508500"/>
            <a:ext cx="5140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communities.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Reusable modules and procedures.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 for the production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637E6-3C01-FDD0-2FCF-084412FC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10972800" cy="717550"/>
          </a:xfrm>
        </p:spPr>
        <p:txBody>
          <a:bodyPr/>
          <a:lstStyle/>
          <a:p>
            <a:r>
              <a:rPr lang="en-US" dirty="0"/>
              <a:t>What is Keycloak?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1D41D-AD03-D149-0857-F3B95480D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33550"/>
            <a:ext cx="10972800" cy="546099"/>
          </a:xfrm>
        </p:spPr>
        <p:txBody>
          <a:bodyPr>
            <a:noAutofit/>
          </a:bodyPr>
          <a:lstStyle/>
          <a:p>
            <a:r>
              <a:rPr lang="en-US" sz="2000" dirty="0"/>
              <a:t>Keycloak is an open-source identity and access management solution that provides secure user authentication, authorization, and single sign-on capabilities for applications and services.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B1C108-C89D-D842-A5DD-9316F706D2DC}"/>
              </a:ext>
            </a:extLst>
          </p:cNvPr>
          <p:cNvSpPr txBox="1">
            <a:spLocks/>
          </p:cNvSpPr>
          <p:nvPr/>
        </p:nvSpPr>
        <p:spPr>
          <a:xfrm>
            <a:off x="609600" y="3165476"/>
            <a:ext cx="109728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React?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20306-DF7C-E99F-2791-7483B189E287}"/>
              </a:ext>
            </a:extLst>
          </p:cNvPr>
          <p:cNvSpPr txBox="1">
            <a:spLocks/>
          </p:cNvSpPr>
          <p:nvPr/>
        </p:nvSpPr>
        <p:spPr>
          <a:xfrm>
            <a:off x="609600" y="4229100"/>
            <a:ext cx="10972800" cy="546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React is an open-source JavaScript library used for building user interfaces in web applications, focusing on the efficient rendering of components and managing dynamic UI updates.</a:t>
            </a:r>
          </a:p>
        </p:txBody>
      </p:sp>
    </p:spTree>
    <p:extLst>
      <p:ext uri="{BB962C8B-B14F-4D97-AF65-F5344CB8AC3E}">
        <p14:creationId xmlns:p14="http://schemas.microsoft.com/office/powerpoint/2010/main" val="46638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E55F-C244-49D7-B676-CF600257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need to run Keycloak?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FDD41-0C69-4292-A950-F006E56E8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433"/>
            <a:ext cx="10892901" cy="13294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Keycloak runs as an image inside a </a:t>
            </a:r>
            <a:r>
              <a:rPr lang="en-US" b="1" dirty="0"/>
              <a:t>Docker</a:t>
            </a:r>
            <a:r>
              <a:rPr lang="en-US" dirty="0"/>
              <a:t> container.</a:t>
            </a:r>
          </a:p>
          <a:p>
            <a:r>
              <a:rPr lang="en-US" dirty="0"/>
              <a:t>We use this command in terminal to start the image:</a:t>
            </a:r>
          </a:p>
          <a:p>
            <a:pPr marL="0" indent="0">
              <a:buNone/>
            </a:pPr>
            <a:r>
              <a:rPr lang="en-US" sz="1500" dirty="0"/>
              <a:t>	docker run -p </a:t>
            </a:r>
            <a:r>
              <a:rPr lang="en-US" sz="1500" dirty="0">
                <a:solidFill>
                  <a:srgbClr val="FF0000"/>
                </a:solidFill>
              </a:rPr>
              <a:t>8080:8080</a:t>
            </a:r>
            <a:r>
              <a:rPr lang="en-US" sz="1500" dirty="0"/>
              <a:t> -e KEYCLOAK_ADMIN=</a:t>
            </a:r>
            <a:r>
              <a:rPr lang="en-US" sz="1500" dirty="0">
                <a:solidFill>
                  <a:srgbClr val="FF0000"/>
                </a:solidFill>
              </a:rPr>
              <a:t>admin</a:t>
            </a:r>
            <a:r>
              <a:rPr lang="en-US" sz="1500" dirty="0"/>
              <a:t> -e KEYCLOAK_ADMIN_PASSWORD=</a:t>
            </a:r>
            <a:r>
              <a:rPr lang="en-US" sz="1500" dirty="0">
                <a:solidFill>
                  <a:srgbClr val="FF0000"/>
                </a:solidFill>
              </a:rPr>
              <a:t>admin</a:t>
            </a:r>
            <a:r>
              <a:rPr lang="en-US" sz="1500" dirty="0"/>
              <a:t> 	quay.io/keycloak/keycloak:22.0.0 start-dev</a:t>
            </a:r>
            <a:endParaRPr lang="el-GR" sz="1500" dirty="0"/>
          </a:p>
          <a:p>
            <a:pPr marL="0" indent="0" algn="r">
              <a:buNone/>
            </a:pPr>
            <a:r>
              <a:rPr lang="en-US" sz="1900" i="1" dirty="0"/>
              <a:t>Full documentation </a:t>
            </a:r>
            <a:r>
              <a:rPr lang="en-US" sz="1900" i="1" dirty="0">
                <a:hlinkClick r:id="rId2"/>
              </a:rPr>
              <a:t>here</a:t>
            </a:r>
            <a:r>
              <a:rPr lang="en-US" sz="1900" i="1" dirty="0"/>
              <a:t>.</a:t>
            </a:r>
          </a:p>
          <a:p>
            <a:endParaRPr lang="el-G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0E6DB1-5F5C-47B3-955C-ECBE39847A17}"/>
              </a:ext>
            </a:extLst>
          </p:cNvPr>
          <p:cNvSpPr txBox="1">
            <a:spLocks/>
          </p:cNvSpPr>
          <p:nvPr/>
        </p:nvSpPr>
        <p:spPr>
          <a:xfrm>
            <a:off x="529701" y="3028765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 need to run React?</a:t>
            </a:r>
            <a:endParaRPr lang="el-G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0FF9B3-80CC-4C7D-BE5A-6C16D8B586E8}"/>
              </a:ext>
            </a:extLst>
          </p:cNvPr>
          <p:cNvSpPr txBox="1">
            <a:spLocks/>
          </p:cNvSpPr>
          <p:nvPr/>
        </p:nvSpPr>
        <p:spPr>
          <a:xfrm>
            <a:off x="609600" y="4728100"/>
            <a:ext cx="10972800" cy="858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React needs </a:t>
            </a:r>
            <a:r>
              <a:rPr lang="en-US" b="1" dirty="0"/>
              <a:t>Node.js </a:t>
            </a:r>
            <a:r>
              <a:rPr lang="en-US" dirty="0"/>
              <a:t>and </a:t>
            </a:r>
            <a:r>
              <a:rPr lang="en-US" b="1" dirty="0" err="1"/>
              <a:t>mpn</a:t>
            </a:r>
            <a:r>
              <a:rPr lang="en-US" dirty="0"/>
              <a:t> in order to run the app and install all the required dependencies.</a:t>
            </a:r>
          </a:p>
          <a:p>
            <a:pPr marL="0" indent="0" algn="r">
              <a:buNone/>
            </a:pPr>
            <a:r>
              <a:rPr lang="en-US" sz="1900" i="1" dirty="0"/>
              <a:t>Full code </a:t>
            </a:r>
            <a:r>
              <a:rPr lang="en-US" sz="1900" i="1" dirty="0">
                <a:hlinkClick r:id="rId3"/>
              </a:rPr>
              <a:t>here</a:t>
            </a:r>
            <a:r>
              <a:rPr lang="en-US" sz="1900" i="1" dirty="0"/>
              <a:t>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8965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keycloak features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DA71FC2-3B41-DD0E-C3F1-30C1C8C07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469968"/>
              </p:ext>
            </p:extLst>
          </p:nvPr>
        </p:nvGraphicFramePr>
        <p:xfrm>
          <a:off x="609600" y="1822784"/>
          <a:ext cx="10972800" cy="49123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3444163256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910257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32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Single Sign-On (SSO) 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Access to multiple applications by a single log in.</a:t>
                      </a:r>
                      <a:endParaRPr lang="en-US" sz="1600" i="1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Completed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7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Identity Federation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lvl="0" algn="ctr"/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Enabling users to authenticate through their existing accounts.(</a:t>
                      </a:r>
                      <a:r>
                        <a:rPr lang="en-US" sz="16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SAML,Oauth,OpenID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…)</a:t>
                      </a:r>
                      <a:endParaRPr lang="en-US" sz="1600" i="1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Completed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14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User Management and Authentication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lvl="0" algn="ctr"/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Offers user management capabilities like user registration, password reset, and multi-factor authentication.</a:t>
                      </a:r>
                      <a:endParaRPr lang="en-US" sz="1600" i="1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Completed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4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Realm Authorization and Role-Based Access Control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Admins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assign roles to users and control access to specific resources within applications based on user roles and permissions.</a:t>
                      </a:r>
                      <a:endParaRPr lang="en-US" sz="1600" i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Tested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630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Social Login Integration.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Users to sign in using their social media accounts (like Google, Facebook, and Twitter)</a:t>
                      </a:r>
                      <a:endParaRPr lang="en-US" sz="16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Partial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108441"/>
                  </a:ext>
                </a:extLst>
              </a:tr>
            </a:tbl>
          </a:graphicData>
        </a:graphic>
      </p:graphicFrame>
      <p:pic>
        <p:nvPicPr>
          <p:cNvPr id="6" name="Picture 5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2ED245FD-F184-AC0C-7D9A-DE1A1132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209" y="2337094"/>
            <a:ext cx="372979" cy="372979"/>
          </a:xfrm>
          <a:prstGeom prst="rect">
            <a:avLst/>
          </a:prstGeom>
        </p:spPr>
      </p:pic>
      <p:pic>
        <p:nvPicPr>
          <p:cNvPr id="7" name="Picture 6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81A01601-B204-48CA-2D85-6FC2FD4B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209" y="3044993"/>
            <a:ext cx="372979" cy="372979"/>
          </a:xfrm>
          <a:prstGeom prst="rect">
            <a:avLst/>
          </a:prstGeom>
        </p:spPr>
      </p:pic>
      <p:pic>
        <p:nvPicPr>
          <p:cNvPr id="8" name="Picture 7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152404AF-4C24-C8E5-8784-46EBC8CC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209" y="3905365"/>
            <a:ext cx="372979" cy="372979"/>
          </a:xfrm>
          <a:prstGeom prst="rect">
            <a:avLst/>
          </a:prstGeom>
        </p:spPr>
      </p:pic>
      <p:pic>
        <p:nvPicPr>
          <p:cNvPr id="12" name="Picture 11" descr="A yellow circle with a black background&#10;&#10;Description automatically generated">
            <a:extLst>
              <a:ext uri="{FF2B5EF4-FFF2-40B4-BE49-F238E27FC236}">
                <a16:creationId xmlns:a16="http://schemas.microsoft.com/office/drawing/2014/main" id="{DF3D4A08-549F-4FBA-19DE-452207BE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24" y="4830656"/>
            <a:ext cx="448347" cy="448347"/>
          </a:xfrm>
          <a:prstGeom prst="rect">
            <a:avLst/>
          </a:prstGeom>
        </p:spPr>
      </p:pic>
      <p:pic>
        <p:nvPicPr>
          <p:cNvPr id="16" name="Picture 15" descr="A yellow circle with a black background&#10;&#10;Description automatically generated">
            <a:extLst>
              <a:ext uri="{FF2B5EF4-FFF2-40B4-BE49-F238E27FC236}">
                <a16:creationId xmlns:a16="http://schemas.microsoft.com/office/drawing/2014/main" id="{C722401D-B83F-7A19-6DA9-FE1EFF828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24" y="6079889"/>
            <a:ext cx="448347" cy="4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7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05DCD-D59C-4F49-87E4-D0066F9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set app keycloak in order to connect it to react app.</a:t>
            </a:r>
            <a:endParaRPr lang="el-G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0A5DD-1447-4D46-B510-696B609A46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Keycloak is running at </a:t>
            </a:r>
            <a:r>
              <a:rPr lang="en-US" dirty="0">
                <a:hlinkClick r:id="rId2"/>
              </a:rPr>
              <a:t>http://localhost:8080/</a:t>
            </a:r>
            <a:r>
              <a:rPr lang="en-US" dirty="0"/>
              <a:t> with the command we used earlier</a:t>
            </a:r>
          </a:p>
          <a:p>
            <a:r>
              <a:rPr lang="en-US" dirty="0"/>
              <a:t>By default react runs locally at </a:t>
            </a:r>
            <a:r>
              <a:rPr lang="en-US" dirty="0">
                <a:hlinkClick r:id="rId3"/>
              </a:rPr>
              <a:t>http://localhost:3000/</a:t>
            </a:r>
            <a:endParaRPr lang="en-US" dirty="0"/>
          </a:p>
          <a:p>
            <a:r>
              <a:rPr lang="en-US" dirty="0"/>
              <a:t>We make sure to add the required </a:t>
            </a:r>
            <a:r>
              <a:rPr lang="en-US" dirty="0" err="1"/>
              <a:t>urls</a:t>
            </a:r>
            <a:r>
              <a:rPr lang="en-US" dirty="0"/>
              <a:t> to the keycloak client/app.</a:t>
            </a:r>
          </a:p>
          <a:p>
            <a:r>
              <a:rPr lang="en-US" dirty="0"/>
              <a:t>We are set to call keycloak from react.</a:t>
            </a:r>
          </a:p>
          <a:p>
            <a:endParaRPr lang="el-GR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341DD61-C496-49C3-9C99-64F1020ABF3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5996517" y="1600517"/>
            <a:ext cx="5516624" cy="4525963"/>
          </a:xfrm>
        </p:spPr>
      </p:pic>
    </p:spTree>
    <p:extLst>
      <p:ext uri="{BB962C8B-B14F-4D97-AF65-F5344CB8AC3E}">
        <p14:creationId xmlns:p14="http://schemas.microsoft.com/office/powerpoint/2010/main" val="205140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E6D0-07B7-1C00-12B3-D74A3856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863" y="288757"/>
            <a:ext cx="8486274" cy="553453"/>
          </a:xfrm>
        </p:spPr>
        <p:txBody>
          <a:bodyPr/>
          <a:lstStyle/>
          <a:p>
            <a:r>
              <a:rPr lang="en-US" dirty="0"/>
              <a:t>Social Media Login</a:t>
            </a:r>
          </a:p>
        </p:txBody>
      </p:sp>
      <p:pic>
        <p:nvPicPr>
          <p:cNvPr id="4" name="Social Media Login with Keycloak edited">
            <a:hlinkClick r:id="" action="ppaction://media"/>
            <a:extLst>
              <a:ext uri="{FF2B5EF4-FFF2-40B4-BE49-F238E27FC236}">
                <a16:creationId xmlns:a16="http://schemas.microsoft.com/office/drawing/2014/main" id="{822C9456-FF39-E363-1CE0-5A267143D9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9293" y="842210"/>
            <a:ext cx="9991722" cy="5620837"/>
          </a:xfrm>
        </p:spPr>
      </p:pic>
    </p:spTree>
    <p:extLst>
      <p:ext uri="{BB962C8B-B14F-4D97-AF65-F5344CB8AC3E}">
        <p14:creationId xmlns:p14="http://schemas.microsoft.com/office/powerpoint/2010/main" val="198767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29728"/>
            <a:ext cx="10972800" cy="1600200"/>
          </a:xfrm>
        </p:spPr>
        <p:txBody>
          <a:bodyPr/>
          <a:lstStyle/>
          <a:p>
            <a:r>
              <a:rPr lang="en-US" dirty="0"/>
              <a:t>Key React features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DA71FC2-3B41-DD0E-C3F1-30C1C8C07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417706"/>
              </p:ext>
            </p:extLst>
          </p:nvPr>
        </p:nvGraphicFramePr>
        <p:xfrm>
          <a:off x="609600" y="1228261"/>
          <a:ext cx="10972800" cy="51257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3444163256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910257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32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Component-Based Architecture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Interfaces are broken down into reusable components.</a:t>
                      </a:r>
                      <a:endParaRPr lang="en-US" sz="1600" i="1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Completed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7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DOM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lvl="0" algn="ctr"/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Changes are first made to a lightweight virtual DOM, and then React efficiently updates the real DOM, minimizing direct manipulations and enhancing performance.</a:t>
                      </a:r>
                      <a:endParaRPr lang="en-US" sz="1600" i="1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Completed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14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Unidirectional Data Flow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lvl="0" algn="ctr"/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It makes it easier to understand how data changes and flows through the application. This helps to prevent unexpected side effects and makes debugging more predictable.</a:t>
                      </a:r>
                      <a:endParaRPr lang="en-US" sz="1600" i="1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Completed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4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JSX (JavaScript XML)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JSX is a syntax extension of JavaScript. It provides a readable and declarative way to define UI elements and their relationships</a:t>
                      </a:r>
                      <a:endParaRPr lang="en-US" sz="1600" i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Rare use 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630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Rich Ecosystem and Community.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Vast open-source community.</a:t>
                      </a:r>
                      <a:endParaRPr lang="en-US" sz="160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Heavily used!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108441"/>
                  </a:ext>
                </a:extLst>
              </a:tr>
            </a:tbl>
          </a:graphicData>
        </a:graphic>
      </p:graphicFrame>
      <p:pic>
        <p:nvPicPr>
          <p:cNvPr id="6" name="Picture 5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2ED245FD-F184-AC0C-7D9A-DE1A1132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279" y="1759077"/>
            <a:ext cx="372979" cy="372979"/>
          </a:xfrm>
          <a:prstGeom prst="rect">
            <a:avLst/>
          </a:prstGeom>
        </p:spPr>
      </p:pic>
      <p:pic>
        <p:nvPicPr>
          <p:cNvPr id="7" name="Picture 6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81A01601-B204-48CA-2D85-6FC2FD4B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787" y="2641971"/>
            <a:ext cx="372979" cy="372979"/>
          </a:xfrm>
          <a:prstGeom prst="rect">
            <a:avLst/>
          </a:prstGeom>
        </p:spPr>
      </p:pic>
      <p:pic>
        <p:nvPicPr>
          <p:cNvPr id="8" name="Picture 7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152404AF-4C24-C8E5-8784-46EBC8CC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788" y="3800322"/>
            <a:ext cx="372979" cy="372979"/>
          </a:xfrm>
          <a:prstGeom prst="rect">
            <a:avLst/>
          </a:prstGeom>
        </p:spPr>
      </p:pic>
      <p:pic>
        <p:nvPicPr>
          <p:cNvPr id="12" name="Picture 11" descr="A yellow circle with a black background&#10;&#10;Description automatically generated">
            <a:extLst>
              <a:ext uri="{FF2B5EF4-FFF2-40B4-BE49-F238E27FC236}">
                <a16:creationId xmlns:a16="http://schemas.microsoft.com/office/drawing/2014/main" id="{DF3D4A08-549F-4FBA-19DE-452207BE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106" y="4958673"/>
            <a:ext cx="448347" cy="448347"/>
          </a:xfrm>
          <a:prstGeom prst="rect">
            <a:avLst/>
          </a:prstGeom>
        </p:spPr>
      </p:pic>
      <p:pic>
        <p:nvPicPr>
          <p:cNvPr id="9" name="Picture 8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DA245E52-C267-49B2-A36A-F5912A8AE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789" y="5838462"/>
            <a:ext cx="372979" cy="3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9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How to implement keycloak in react app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7824B6B-5320-1674-76F1-51966A3AEE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768964"/>
            <a:ext cx="5388864" cy="4365505"/>
          </a:xfrm>
        </p:spPr>
        <p:txBody>
          <a:bodyPr/>
          <a:lstStyle/>
          <a:p>
            <a:r>
              <a:rPr lang="en-US" dirty="0"/>
              <a:t>In keycloak we create realms. A realm can contain many apps (or as keycloak calls them clients). Each client/app has a </a:t>
            </a:r>
            <a:r>
              <a:rPr lang="en-US" dirty="0" err="1"/>
              <a:t>clientId</a:t>
            </a:r>
            <a:r>
              <a:rPr lang="en-US" dirty="0"/>
              <a:t>.</a:t>
            </a:r>
          </a:p>
          <a:p>
            <a:r>
              <a:rPr lang="en-US" dirty="0"/>
              <a:t>In order to use the correct keycloak realm we have to give react some information like shown in the image.</a:t>
            </a:r>
          </a:p>
          <a:p>
            <a:r>
              <a:rPr lang="en-US" dirty="0"/>
              <a:t>After exporting keycloak. We can import it in any file of the application (react) we want.</a:t>
            </a:r>
          </a:p>
        </p:txBody>
      </p:sp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C7F8ED11-E53B-E4B4-F733-9D67CA4914D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56745" y="1915763"/>
            <a:ext cx="5388864" cy="3672857"/>
          </a:xfrm>
          <a:noFill/>
        </p:spPr>
      </p:pic>
    </p:spTree>
    <p:extLst>
      <p:ext uri="{BB962C8B-B14F-4D97-AF65-F5344CB8AC3E}">
        <p14:creationId xmlns:p14="http://schemas.microsoft.com/office/powerpoint/2010/main" val="17945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pany background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meeting presentation.potx" id="{77F2D8A2-507B-4878-B2FF-8D528D9C7FD9}" vid="{1CC704D5-A0BA-4179-BDE4-EF17843D99B9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Company meeting presentation</Template>
  <TotalTime>888</TotalTime>
  <Words>972</Words>
  <Application>Microsoft Office PowerPoint</Application>
  <PresentationFormat>Widescreen</PresentationFormat>
  <Paragraphs>106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Century Gothic</vt:lpstr>
      <vt:lpstr>Courier New</vt:lpstr>
      <vt:lpstr>Palatino Linotype</vt:lpstr>
      <vt:lpstr>Proxima Nova</vt:lpstr>
      <vt:lpstr>Proxima Nova Semibold</vt:lpstr>
      <vt:lpstr>Wingdings</vt:lpstr>
      <vt:lpstr>Company background presentation</vt:lpstr>
      <vt:lpstr>Slidesgo Final Pages</vt:lpstr>
      <vt:lpstr>Authentication//Authorization with Keycloak and React App deployment </vt:lpstr>
      <vt:lpstr>Targets</vt:lpstr>
      <vt:lpstr>What is Keycloak?</vt:lpstr>
      <vt:lpstr>What I need to run Keycloak?</vt:lpstr>
      <vt:lpstr>Key keycloak features</vt:lpstr>
      <vt:lpstr>How to set app keycloak in order to connect it to react app.</vt:lpstr>
      <vt:lpstr>Social Media Login</vt:lpstr>
      <vt:lpstr>Key React features</vt:lpstr>
      <vt:lpstr>How to implement keycloak in react app</vt:lpstr>
      <vt:lpstr>PowerPoint Presentation</vt:lpstr>
      <vt:lpstr>Role-Based Access control with react routing.</vt:lpstr>
      <vt:lpstr>PowerPoint Presentation</vt:lpstr>
      <vt:lpstr>Future Goals </vt:lpstr>
      <vt:lpstr>What is GraphQL?</vt:lpstr>
      <vt:lpstr>Top Benefits of GraphQL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Athentication/Authentication with Keycloak</dc:title>
  <dc:creator>Tataridis Paris Rafail</dc:creator>
  <cp:lastModifiedBy>Tataridis Paris Rafail</cp:lastModifiedBy>
  <cp:revision>31</cp:revision>
  <dcterms:created xsi:type="dcterms:W3CDTF">2023-08-25T09:38:48Z</dcterms:created>
  <dcterms:modified xsi:type="dcterms:W3CDTF">2023-08-30T13:37:13Z</dcterms:modified>
</cp:coreProperties>
</file>